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95" r:id="rId1"/>
  </p:sldMasterIdLst>
  <p:notesMasterIdLst>
    <p:notesMasterId r:id="rId22"/>
  </p:notesMasterIdLst>
  <p:handoutMasterIdLst>
    <p:handoutMasterId r:id="rId23"/>
  </p:handoutMasterIdLst>
  <p:sldIdLst>
    <p:sldId id="256" r:id="rId2"/>
    <p:sldId id="260" r:id="rId3"/>
    <p:sldId id="337" r:id="rId4"/>
    <p:sldId id="330" r:id="rId5"/>
    <p:sldId id="336" r:id="rId6"/>
    <p:sldId id="316" r:id="rId7"/>
    <p:sldId id="332" r:id="rId8"/>
    <p:sldId id="333" r:id="rId9"/>
    <p:sldId id="297" r:id="rId10"/>
    <p:sldId id="296" r:id="rId11"/>
    <p:sldId id="295" r:id="rId12"/>
    <p:sldId id="334" r:id="rId13"/>
    <p:sldId id="338" r:id="rId14"/>
    <p:sldId id="339" r:id="rId15"/>
    <p:sldId id="341" r:id="rId16"/>
    <p:sldId id="307" r:id="rId17"/>
    <p:sldId id="306" r:id="rId18"/>
    <p:sldId id="304" r:id="rId19"/>
    <p:sldId id="312" r:id="rId20"/>
    <p:sldId id="310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50243750-AB29-4538-AF79-208212131774}">
          <p14:sldIdLst>
            <p14:sldId id="256"/>
          </p14:sldIdLst>
        </p14:section>
        <p14:section name="Untitled Section" id="{1C0D116B-FE26-453D-83DA-6115E7DA3569}">
          <p14:sldIdLst>
            <p14:sldId id="260"/>
            <p14:sldId id="337"/>
            <p14:sldId id="330"/>
            <p14:sldId id="336"/>
            <p14:sldId id="316"/>
            <p14:sldId id="332"/>
            <p14:sldId id="333"/>
            <p14:sldId id="297"/>
            <p14:sldId id="296"/>
            <p14:sldId id="295"/>
            <p14:sldId id="334"/>
            <p14:sldId id="338"/>
            <p14:sldId id="339"/>
            <p14:sldId id="341"/>
            <p14:sldId id="307"/>
            <p14:sldId id="306"/>
            <p14:sldId id="304"/>
            <p14:sldId id="312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2B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-51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53C1972A-EC38-455E-B3E3-9439E1054B1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BEE7863-B1AE-445B-ADAF-9C51963BDB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B87AFD-92A4-4A26-91AD-050C60004F8A}" type="datetimeFigureOut">
              <a:rPr lang="en-IN" smtClean="0"/>
              <a:t>08-04-2020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A9F36B35-E579-4ABD-A3F5-8B69AF72ADC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0985687F-AC42-42C1-9263-6A786DAE4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84288-F2D0-4606-9CB4-6977637E092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20390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39FA99-2811-4C62-93BE-187B738DE31C}" type="datetimeFigureOut">
              <a:rPr lang="en-IN" smtClean="0"/>
              <a:pPr/>
              <a:t>08-04-2020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A47B15-6BB3-4204-8893-C557D4B9DBF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9778948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6439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IN" smtClean="0"/>
              <a:t>Dr.J. SUNDARARAJ, Associate Professor of Commerce, Annamalai University </a:t>
            </a:r>
            <a:endParaRPr lang="en-IN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E6BB43-CC3C-496A-BFCF-88629FA08D26}" type="slidenum">
              <a:rPr lang="en-IN" smtClean="0"/>
              <a:pPr/>
              <a:t>‹#›</a:t>
            </a:fld>
            <a:endParaRPr lang="en-IN"/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  <p:sldLayoutId id="2147483907" r:id="rId12"/>
  </p:sldLayoutIdLst>
  <p:hf sldNum="0" hdr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4B349D7-64AF-46B8-8689-1B8C2891F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dirty="0">
                <a:latin typeface="Comic Sans MS" panose="030F0702030302020204" pitchFamily="66" charset="0"/>
              </a:rPr>
              <a:t/>
            </a:r>
            <a:br>
              <a:rPr lang="en-IN" dirty="0">
                <a:latin typeface="Comic Sans MS" panose="030F0702030302020204" pitchFamily="66" charset="0"/>
              </a:rPr>
            </a:br>
            <a:r>
              <a:rPr lang="en-IN" dirty="0">
                <a:latin typeface="Comic Sans MS" panose="030F0702030302020204" pitchFamily="66" charset="0"/>
              </a:rPr>
              <a:t/>
            </a:r>
            <a:br>
              <a:rPr lang="en-IN" dirty="0">
                <a:latin typeface="Comic Sans MS" panose="030F0702030302020204" pitchFamily="66" charset="0"/>
              </a:rPr>
            </a:br>
            <a:r>
              <a:rPr lang="en-IN" sz="54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PRODUCT MIX </a:t>
            </a:r>
            <a:endParaRPr lang="en-IN" sz="5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4F002EE3-8A9F-40F3-BD34-F493548AA3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IN" b="1" dirty="0" err="1">
                <a:solidFill>
                  <a:srgbClr val="FF0000"/>
                </a:solidFill>
              </a:rPr>
              <a:t>Dr.</a:t>
            </a:r>
            <a:r>
              <a:rPr lang="en-IN" b="1" dirty="0">
                <a:solidFill>
                  <a:srgbClr val="FF0000"/>
                </a:solidFill>
              </a:rPr>
              <a:t> J. SUNDARARAJ</a:t>
            </a:r>
          </a:p>
          <a:p>
            <a:r>
              <a:rPr lang="en-IN" b="1" dirty="0">
                <a:solidFill>
                  <a:srgbClr val="7030A0"/>
                </a:solidFill>
              </a:rPr>
              <a:t>Associate Professor of Commerce,</a:t>
            </a:r>
          </a:p>
          <a:p>
            <a:r>
              <a:rPr lang="en-IN" b="1" dirty="0">
                <a:solidFill>
                  <a:srgbClr val="7030A0"/>
                </a:solidFill>
              </a:rPr>
              <a:t>Annamalai University 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="" xmlns:a16="http://schemas.microsoft.com/office/drawing/2014/main" id="{E4AD6A5A-FBF8-4CFC-8D8D-2BC317009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9" name="Footer Placeholder 8">
            <a:extLst>
              <a:ext uri="{FF2B5EF4-FFF2-40B4-BE49-F238E27FC236}">
                <a16:creationId xmlns="" xmlns:a16="http://schemas.microsoft.com/office/drawing/2014/main" id="{55DF8F73-B40F-4BCF-842A-7678ACC2C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5" name="Picture 4" descr="Image result for physical evidence in marketing">
            <a:extLst>
              <a:ext uri="{FF2B5EF4-FFF2-40B4-BE49-F238E27FC236}">
                <a16:creationId xmlns="" xmlns:a16="http://schemas.microsoft.com/office/drawing/2014/main" id="{8E17D4D5-B307-42B7-8199-B843241191E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591" y="3327721"/>
            <a:ext cx="3665239" cy="2386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1910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 descr="Image result for product mix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97612" y="675250"/>
            <a:ext cx="8426548" cy="5450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2050" name="Picture 2" descr="C:\Users\ELCOT\Desktop\5 AU-Regular 2019-20-ODD SEM\Digital Marketing\DM -Unit III\Digital Marketing Mix\Digital Marketing Mix 20190916\Product-Mix-Decis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702" y="618978"/>
            <a:ext cx="9650436" cy="5753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00D82C0-2088-4B5B-964B-242A222A2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091FC367-93E6-4543-A375-CB9F60BCA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9A5E001F-C17A-4913-94F1-BAE45B1843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749" y="893266"/>
            <a:ext cx="10276501" cy="5071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21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AE7F57-4C71-4973-B01E-3236D65EAE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 descr="Image result for new product development">
            <a:extLst>
              <a:ext uri="{FF2B5EF4-FFF2-40B4-BE49-F238E27FC236}">
                <a16:creationId xmlns="" xmlns:a16="http://schemas.microsoft.com/office/drawing/2014/main" id="{62E8FC36-40CC-405D-B865-E4BAA84164D0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497" y="844731"/>
            <a:ext cx="8064137" cy="53891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77047F-8D9A-40BC-9548-D0AF6674F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BC4737-BC52-4E54-822E-81E055EE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312267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5DBCC8-4F8E-4D7D-A333-08F2B35F5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015814-57BF-4518-B5EC-5E5DE02338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2368613-7446-41B5-9409-39C6A784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F9B623-51FF-4264-BC83-843898599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6" name="Picture 5" descr="Image result for new product development">
            <a:extLst>
              <a:ext uri="{FF2B5EF4-FFF2-40B4-BE49-F238E27FC236}">
                <a16:creationId xmlns="" xmlns:a16="http://schemas.microsoft.com/office/drawing/2014/main" id="{8B00BC04-A59A-49D3-94B0-A3AFF3889CA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1613" y="946778"/>
            <a:ext cx="8161518" cy="4964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9017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A57F1C-9041-4523-BD2E-76ADE0353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Product Life Cycle </a:t>
            </a:r>
          </a:p>
        </p:txBody>
      </p:sp>
      <p:pic>
        <p:nvPicPr>
          <p:cNvPr id="6" name="Content Placeholder 5" descr="Product Life Cycle">
            <a:extLst>
              <a:ext uri="{FF2B5EF4-FFF2-40B4-BE49-F238E27FC236}">
                <a16:creationId xmlns="" xmlns:a16="http://schemas.microsoft.com/office/drawing/2014/main" id="{AFF4600A-FF4D-4CA6-9781-396E28EFA60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743" y="2055222"/>
            <a:ext cx="8055428" cy="352697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5FE5D1-4206-41DC-8B74-7040CF725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9521081-594C-4D88-B476-032B0649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607444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61F350-8E01-4B1E-B2FB-952064DB2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705926"/>
          </a:xfrm>
        </p:spPr>
        <p:txBody>
          <a:bodyPr>
            <a:normAutofit fontScale="90000"/>
          </a:bodyPr>
          <a:lstStyle/>
          <a:p>
            <a:r>
              <a:rPr lang="en-IN" dirty="0"/>
              <a:t>Classification of Products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04734A3-1C20-4500-901B-20F050B1FE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93091" y="1440873"/>
            <a:ext cx="5609985" cy="4470349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Two types of products are distinguished based on </a:t>
            </a:r>
            <a:r>
              <a:rPr lang="en-IN" b="1" dirty="0">
                <a:latin typeface="Comic Sans MS" panose="030F0702030302020204" pitchFamily="66" charset="0"/>
                <a:cs typeface="Arial" panose="020B0604020202020204" pitchFamily="34" charset="0"/>
              </a:rPr>
              <a:t>who will use them and how they will be used.</a:t>
            </a:r>
          </a:p>
          <a:p>
            <a:pPr algn="just"/>
            <a:endParaRPr lang="en-IN" b="1" dirty="0"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Consumer Products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are intended for use by household consumes for non-business purposes. </a:t>
            </a:r>
          </a:p>
          <a:p>
            <a:pPr marL="0" indent="0" algn="just">
              <a:buNone/>
            </a:pP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Products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are intended for resale, for use in producing other products, or for providing services in an organisation. </a:t>
            </a:r>
          </a:p>
          <a:p>
            <a:endParaRPr lang="en-IN" dirty="0"/>
          </a:p>
        </p:txBody>
      </p:sp>
      <p:pic>
        <p:nvPicPr>
          <p:cNvPr id="7" name="Content Placeholder 5" descr="Image result for classification of products consumer and industrial">
            <a:extLst>
              <a:ext uri="{FF2B5EF4-FFF2-40B4-BE49-F238E27FC236}">
                <a16:creationId xmlns="" xmlns:a16="http://schemas.microsoft.com/office/drawing/2014/main" id="{5BB1C6B8-F55E-4A1B-ACE6-526CE8944AC3}"/>
              </a:ext>
            </a:extLst>
          </p:cNvPr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1330036"/>
            <a:ext cx="4511098" cy="45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6836F4D-89A9-4987-A3BD-721F8C153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55E22B-A2DD-4CE4-B02F-E18EC8DC6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765533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1EDA75D-A065-40EC-9262-9C2309F762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Comic Sans MS" panose="030F0702030302020204" pitchFamily="66" charset="0"/>
              </a:rPr>
              <a:t>Classification of Consumer P</a:t>
            </a:r>
            <a:r>
              <a:rPr lang="en-IN" b="1" dirty="0"/>
              <a:t>roducts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9D200B6-5C73-44D0-A218-0E22CDB4B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403927"/>
            <a:ext cx="8915400" cy="4507295"/>
          </a:xfrm>
        </p:spPr>
        <p:txBody>
          <a:bodyPr>
            <a:normAutofit fontScale="92500" lnSpcReduction="10000"/>
          </a:bodyPr>
          <a:lstStyle/>
          <a:p>
            <a:pPr lvl="1">
              <a:buClr>
                <a:srgbClr val="7030A0"/>
              </a:buClr>
            </a:pPr>
            <a:r>
              <a:rPr lang="en-IN" sz="1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Convenience Goods</a:t>
            </a:r>
            <a:r>
              <a:rPr lang="en-IN" sz="1800" b="1" dirty="0">
                <a:latin typeface="Comic Sans MS" panose="030F0702030302020204" pitchFamily="66" charset="0"/>
                <a:cs typeface="Arial" panose="020B0604020202020204" pitchFamily="34" charset="0"/>
              </a:rPr>
              <a:t>: </a:t>
            </a:r>
            <a:r>
              <a:rPr lang="en-IN" sz="1800" dirty="0">
                <a:latin typeface="Comic Sans MS" panose="030F0702030302020204" pitchFamily="66" charset="0"/>
                <a:cs typeface="Arial" panose="020B0604020202020204" pitchFamily="34" charset="0"/>
              </a:rPr>
              <a:t>A product that the consumer knows enough about before going out to buy it and then actually buys it with a minimum of effort is termed as Convenience good. </a:t>
            </a:r>
          </a:p>
          <a:p>
            <a:pPr marL="457200" lvl="1" indent="0" algn="r">
              <a:buClr>
                <a:srgbClr val="7030A0"/>
              </a:buClr>
              <a:buNone/>
            </a:pPr>
            <a:r>
              <a:rPr lang="en-IN" sz="1800" dirty="0"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                                                       - </a:t>
            </a:r>
            <a:r>
              <a:rPr lang="en-IN" sz="18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William J. Stanton </a:t>
            </a:r>
          </a:p>
          <a:p>
            <a:pPr lvl="1" algn="just">
              <a:buClr>
                <a:srgbClr val="7030A0"/>
              </a:buClr>
            </a:pPr>
            <a:r>
              <a:rPr lang="en-IN" sz="1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Shopping Goods:  </a:t>
            </a:r>
            <a:r>
              <a:rPr lang="en-IN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tangible product for which consumers want to compare quality, price, and perhaps style in several stores before making a purchase is considered a Shopping Good.</a:t>
            </a:r>
          </a:p>
          <a:p>
            <a:pPr marL="457200" lvl="1" indent="0" algn="r">
              <a:buClr>
                <a:srgbClr val="7030A0"/>
              </a:buClr>
              <a:buNone/>
            </a:pPr>
            <a:r>
              <a:rPr lang="en-IN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                                                                               	   </a:t>
            </a:r>
            <a:r>
              <a:rPr lang="en-IN" sz="1800" dirty="0">
                <a:latin typeface="Comic Sans MS" panose="030F0702030302020204" pitchFamily="66" charset="0"/>
                <a:cs typeface="Arial" panose="020B0604020202020204" pitchFamily="34" charset="0"/>
              </a:rPr>
              <a:t>-</a:t>
            </a:r>
            <a:r>
              <a:rPr lang="en-IN" sz="18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William J. Stanton </a:t>
            </a:r>
          </a:p>
          <a:p>
            <a:pPr lvl="1">
              <a:buClr>
                <a:srgbClr val="7030A0"/>
              </a:buClr>
            </a:pPr>
            <a:r>
              <a:rPr lang="en-IN" sz="1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Specialty Goods: </a:t>
            </a:r>
            <a:r>
              <a:rPr lang="en-IN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A tangible product for which consumers have a strong brand preference and are willing to expend substantial time and effort in locating the desired brand is called a Speciality Good.					    </a:t>
            </a:r>
          </a:p>
          <a:p>
            <a:pPr marL="457200" lvl="1" indent="0" algn="r">
              <a:buClr>
                <a:srgbClr val="7030A0"/>
              </a:buClr>
              <a:buNone/>
            </a:pPr>
            <a:r>
              <a:rPr lang="en-IN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</a:t>
            </a:r>
            <a:r>
              <a:rPr lang="en-IN" sz="18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William J. Stanton </a:t>
            </a:r>
            <a:endParaRPr lang="en-IN" sz="1800" dirty="0">
              <a:solidFill>
                <a:schemeClr val="tx1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lvl="1">
              <a:buClr>
                <a:srgbClr val="7030A0"/>
              </a:buClr>
            </a:pPr>
            <a:r>
              <a:rPr lang="en-IN" sz="1800" b="1" dirty="0">
                <a:solidFill>
                  <a:srgbClr val="FF000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Unsought Goods:</a:t>
            </a:r>
            <a:r>
              <a:rPr lang="en-IN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is a new product that the consumer is not yet aware of or a product that the consumer is aware of but does not want right now.          </a:t>
            </a:r>
          </a:p>
          <a:p>
            <a:pPr marL="457200" lvl="1" indent="0" algn="r">
              <a:buClr>
                <a:srgbClr val="7030A0"/>
              </a:buClr>
              <a:buNone/>
            </a:pPr>
            <a:r>
              <a:rPr lang="en-IN" sz="1800" dirty="0">
                <a:solidFill>
                  <a:schemeClr val="tx1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 - </a:t>
            </a:r>
            <a:r>
              <a:rPr lang="en-IN" sz="1800" b="1" dirty="0">
                <a:solidFill>
                  <a:srgbClr val="00B050"/>
                </a:solidFill>
                <a:latin typeface="Comic Sans MS" panose="030F0702030302020204" pitchFamily="66" charset="0"/>
                <a:cs typeface="Arial" panose="020B0604020202020204" pitchFamily="34" charset="0"/>
              </a:rPr>
              <a:t>William J. Stanton </a:t>
            </a:r>
            <a:endParaRPr lang="en-IN" sz="1800" dirty="0">
              <a:solidFill>
                <a:srgbClr val="FF0000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8C08DD0-737E-4E3E-9F85-18663716D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750869F-CA3F-4FF0-B505-D532A289C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0766465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D94D507-9ADC-4652-91D8-439B740B5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68981"/>
          </a:xfrm>
        </p:spPr>
        <p:txBody>
          <a:bodyPr>
            <a:normAutofit fontScale="90000"/>
          </a:bodyPr>
          <a:lstStyle/>
          <a:p>
            <a:r>
              <a:rPr lang="en-IN" dirty="0"/>
              <a:t>Classification of Products 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="" xmlns:a16="http://schemas.microsoft.com/office/drawing/2014/main" id="{025F7534-095E-4715-8D1D-E4ED99B4CC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509" y="1376217"/>
            <a:ext cx="9947564" cy="4754219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74E4779-5A9A-4AEF-9463-B95998C59E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3A5B3A5-96BD-4ED2-B4DE-FB2350C0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b="1">
                <a:solidFill>
                  <a:srgbClr val="FF0000"/>
                </a:solidFill>
              </a:rPr>
              <a:t>Dr.J. SUNDARARAJ, Associate Professor of Commerce, Annamalai University </a:t>
            </a:r>
            <a:endParaRPr lang="en-IN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003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C98FC44-696E-4C5E-A430-80EFA9B0E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65050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Comic Sans MS" panose="030F0702030302020204" pitchFamily="66" charset="0"/>
              </a:rPr>
              <a:t>Classification of Business P</a:t>
            </a:r>
            <a:r>
              <a:rPr lang="en-IN" b="1" dirty="0"/>
              <a:t>roducts </a:t>
            </a:r>
            <a:endParaRPr lang="en-IN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205963C-4F13-46B6-BBA2-2B971117F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274618"/>
            <a:ext cx="8915400" cy="4627418"/>
          </a:xfrm>
        </p:spPr>
        <p:txBody>
          <a:bodyPr>
            <a:normAutofit fontScale="70000" lnSpcReduction="20000"/>
          </a:bodyPr>
          <a:lstStyle/>
          <a:p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Raw Materials: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Business goods that become part of another tangible product prior to being processed in any way.</a:t>
            </a:r>
          </a:p>
          <a:p>
            <a:pPr lvl="1"/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found in their natural state, such as minerals, products of the forests and the seas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Fabricating Materials and Parts: 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Business goods that become part of the finished product after having been processed to some extent fit into the category of fabricating materials and parts. </a:t>
            </a:r>
          </a:p>
          <a:p>
            <a:pPr lvl="1"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Fabricating Materials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undergo further processing – pig iron going into steel, yarn being woven into cloth &amp; flour becoming part of bread </a:t>
            </a:r>
          </a:p>
          <a:p>
            <a:pPr lvl="1"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Fabricating Parts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- are assembled with no further change in form; semiconductors chips in computers; zippers in clothing 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Installations: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Manufactured products that are an organisation’s major, expensive and long-lived equipment. 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Accessory Equipment: </a:t>
            </a:r>
            <a:r>
              <a:rPr lang="en-IN" dirty="0">
                <a:latin typeface="Arial" panose="020B0604020202020204" pitchFamily="34" charset="0"/>
                <a:cs typeface="Arial" panose="020B0604020202020204" pitchFamily="34" charset="0"/>
              </a:rPr>
              <a:t>have substantial value and are used in an organisation’s operations .</a:t>
            </a:r>
            <a:r>
              <a:rPr lang="en-IN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I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Operating Supplies: </a:t>
            </a:r>
            <a:r>
              <a:rPr lang="en-IN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Business goods that are characterised by low Rupee value per unit and a short life and that aid in organisation’s operation’s operations without becoming part of the finished product. </a:t>
            </a:r>
            <a:endParaRPr lang="en-I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4D091B-9C1E-436F-A50B-7CB40DD85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8EE3B09-328C-4B20-8736-B44AF23EF6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9610295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285806F-8D5E-4F9F-BCA8-8C43FE7103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51844"/>
          </a:xfrm>
        </p:spPr>
        <p:txBody>
          <a:bodyPr>
            <a:normAutofit fontScale="90000"/>
          </a:bodyPr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PRODUCT</a:t>
            </a:r>
            <a:r>
              <a:rPr lang="en-IN" b="1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87BFC7F-E7A3-4FFC-86FF-936946B0B9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 fontAlgn="base"/>
            <a:r>
              <a:rPr lang="en-IN" i="1" dirty="0">
                <a:latin typeface="Comic Sans MS" panose="030F0702030302020204" pitchFamily="66" charset="0"/>
              </a:rPr>
              <a:t>Product means the goods-and-services combination the company offers to the target market. -  </a:t>
            </a:r>
            <a:r>
              <a:rPr lang="en-IN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Kotler and Armstrong (2010).</a:t>
            </a:r>
          </a:p>
          <a:p>
            <a:pPr algn="just" fontAlgn="base"/>
            <a:r>
              <a:rPr lang="en-IN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Product </a:t>
            </a:r>
            <a:r>
              <a:rPr lang="en-IN" i="1" dirty="0">
                <a:solidFill>
                  <a:schemeClr val="tx1"/>
                </a:solidFill>
                <a:latin typeface="Comic Sans MS" panose="030F0702030302020204" pitchFamily="66" charset="0"/>
              </a:rPr>
              <a:t>is </a:t>
            </a:r>
            <a:r>
              <a:rPr lang="en-IN" b="1" i="1" dirty="0">
                <a:solidFill>
                  <a:srgbClr val="7030A0"/>
                </a:solidFill>
                <a:latin typeface="Comic Sans MS" panose="030F0702030302020204" pitchFamily="66" charset="0"/>
              </a:rPr>
              <a:t>not only tangible</a:t>
            </a:r>
            <a:r>
              <a:rPr lang="en-IN" i="1" dirty="0">
                <a:solidFill>
                  <a:schemeClr val="tx1"/>
                </a:solidFill>
                <a:latin typeface="Comic Sans MS" panose="030F0702030302020204" pitchFamily="66" charset="0"/>
              </a:rPr>
              <a:t>, but technically a </a:t>
            </a:r>
            <a:r>
              <a:rPr lang="en-IN" i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is </a:t>
            </a:r>
            <a:r>
              <a:rPr lang="en-IN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anything that can be offered to a market to satisfy a want or need</a:t>
            </a:r>
            <a:r>
              <a:rPr lang="en-IN" i="1" dirty="0">
                <a:solidFill>
                  <a:srgbClr val="7030A0"/>
                </a:solidFill>
                <a:latin typeface="Comic Sans MS" panose="030F0702030302020204" pitchFamily="66" charset="0"/>
              </a:rPr>
              <a:t>, including physical goods, services, experiences, events, persons, places, properties, organisations, information and idea</a:t>
            </a:r>
            <a:r>
              <a:rPr lang="en-IN" i="1" dirty="0">
                <a:solidFill>
                  <a:schemeClr val="tx1"/>
                </a:solidFill>
                <a:latin typeface="Comic Sans MS" panose="030F0702030302020204" pitchFamily="66" charset="0"/>
              </a:rPr>
              <a:t>.  - </a:t>
            </a:r>
            <a:r>
              <a:rPr lang="en-IN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Kotler and Keller (2016)</a:t>
            </a:r>
          </a:p>
          <a:p>
            <a:pPr algn="just" fontAlgn="base"/>
            <a:r>
              <a:rPr lang="en-IN" b="1" i="1" dirty="0">
                <a:solidFill>
                  <a:srgbClr val="FF0000"/>
                </a:solidFill>
                <a:latin typeface="Comic Sans MS" panose="030F0702030302020204" pitchFamily="66" charset="0"/>
              </a:rPr>
              <a:t>“</a:t>
            </a:r>
            <a:r>
              <a:rPr lang="en-IN" i="1" dirty="0">
                <a:solidFill>
                  <a:schemeClr val="tx1"/>
                </a:solidFill>
                <a:latin typeface="Comic Sans MS" panose="030F0702030302020204" pitchFamily="66" charset="0"/>
              </a:rPr>
              <a:t>A Product is a </a:t>
            </a:r>
            <a:r>
              <a:rPr lang="en-IN" i="1" dirty="0">
                <a:solidFill>
                  <a:srgbClr val="FF0000"/>
                </a:solidFill>
                <a:latin typeface="Comic Sans MS" panose="030F0702030302020204" pitchFamily="66" charset="0"/>
              </a:rPr>
              <a:t>set of tangible and intangible attributes</a:t>
            </a:r>
            <a:r>
              <a:rPr lang="en-IN" i="1" dirty="0">
                <a:solidFill>
                  <a:schemeClr val="tx1"/>
                </a:solidFill>
                <a:latin typeface="Comic Sans MS" panose="030F0702030302020204" pitchFamily="66" charset="0"/>
              </a:rPr>
              <a:t>, including </a:t>
            </a:r>
            <a:r>
              <a:rPr lang="en-IN" i="1" dirty="0">
                <a:solidFill>
                  <a:srgbClr val="7030A0"/>
                </a:solidFill>
                <a:latin typeface="Comic Sans MS" panose="030F0702030302020204" pitchFamily="66" charset="0"/>
              </a:rPr>
              <a:t>packaging</a:t>
            </a:r>
            <a:r>
              <a:rPr lang="en-IN" i="1" dirty="0">
                <a:solidFill>
                  <a:schemeClr val="tx1"/>
                </a:solidFill>
                <a:latin typeface="Comic Sans MS" panose="030F0702030302020204" pitchFamily="66" charset="0"/>
              </a:rPr>
              <a:t>, colour, price, manufacturer’s prestige, retailer’s prestige and manufacturer’s and retailer’s service which the buyer may accept as offering want satisfaction”    </a:t>
            </a:r>
          </a:p>
          <a:p>
            <a:pPr marL="0" indent="0" algn="r" fontAlgn="base">
              <a:buNone/>
            </a:pPr>
            <a:r>
              <a:rPr lang="en-IN" b="1" i="1" dirty="0">
                <a:solidFill>
                  <a:srgbClr val="00B050"/>
                </a:solidFill>
                <a:latin typeface="Comic Sans MS" panose="030F0702030302020204" pitchFamily="66" charset="0"/>
              </a:rPr>
              <a:t>- William J Stanton</a:t>
            </a:r>
            <a:endParaRPr lang="en-IN" b="1" dirty="0">
              <a:solidFill>
                <a:srgbClr val="00B050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2A56D8E-15E6-40B8-BD51-023B17A9C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5B9A47B-E697-40F7-83B5-2BC351FADB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Dr.J</a:t>
            </a:r>
            <a:r>
              <a:rPr lang="en-IN" dirty="0"/>
              <a:t>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3222656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655FA30-88EC-4550-988C-E39422AD76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05926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Comic Sans MS" panose="030F0702030302020204" pitchFamily="66" charset="0"/>
              </a:rPr>
              <a:t>Classification of Business P</a:t>
            </a:r>
            <a:r>
              <a:rPr lang="en-IN" b="1" dirty="0"/>
              <a:t>roducts 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="" xmlns:a16="http://schemas.microsoft.com/office/drawing/2014/main" id="{6ECE5476-D770-4477-BEF9-393EB7AE4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2292" y="1330325"/>
            <a:ext cx="8765308" cy="4903565"/>
          </a:xfrm>
        </p:spPr>
      </p:pic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193892B-E4FD-4703-879F-386159328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48FCBFA-4894-42C8-87F7-9C2E86791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1792214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484DD9-A8C5-4B7C-935E-42CBBFECF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715163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Features </a:t>
            </a:r>
            <a:r>
              <a:rPr lang="en-IN" b="1"/>
              <a:t>of Product                                </a:t>
            </a:r>
            <a:endParaRPr lang="en-IN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7098608-A46F-4794-AF68-792EE8E782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339273"/>
            <a:ext cx="8915400" cy="4571949"/>
          </a:xfrm>
        </p:spPr>
        <p:txBody>
          <a:bodyPr>
            <a:normAutofit fontScale="85000" lnSpcReduction="20000"/>
          </a:bodyPr>
          <a:lstStyle/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IN" b="1" dirty="0">
                <a:solidFill>
                  <a:srgbClr val="7030A0"/>
                </a:solidFill>
              </a:rPr>
              <a:t>Goods and Product </a:t>
            </a:r>
          </a:p>
          <a:p>
            <a:pPr lvl="1">
              <a:buClr>
                <a:srgbClr val="FF0000"/>
              </a:buClr>
            </a:pPr>
            <a:r>
              <a:rPr lang="en-IN" dirty="0">
                <a:solidFill>
                  <a:srgbClr val="7030A0"/>
                </a:solidFill>
              </a:rPr>
              <a:t>Anything that satisfy human wants and needs</a:t>
            </a:r>
          </a:p>
          <a:p>
            <a:pPr lvl="1">
              <a:buClr>
                <a:srgbClr val="FF0000"/>
              </a:buClr>
            </a:pPr>
            <a:r>
              <a:rPr lang="en-IN" dirty="0">
                <a:solidFill>
                  <a:srgbClr val="7030A0"/>
                </a:solidFill>
              </a:rPr>
              <a:t>Tangible or intangible </a:t>
            </a:r>
          </a:p>
          <a:p>
            <a:pPr lvl="1">
              <a:buClr>
                <a:srgbClr val="FF0000"/>
              </a:buClr>
            </a:pPr>
            <a:r>
              <a:rPr lang="en-IN" dirty="0">
                <a:solidFill>
                  <a:srgbClr val="7030A0"/>
                </a:solidFill>
              </a:rPr>
              <a:t>Include service – tourism services, health care services, educational service etc.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IN" b="1" dirty="0">
                <a:solidFill>
                  <a:srgbClr val="7030A0"/>
                </a:solidFill>
              </a:rPr>
              <a:t>Bundle of Utilities/Benefits </a:t>
            </a:r>
          </a:p>
          <a:p>
            <a:pPr lvl="1">
              <a:buClr>
                <a:srgbClr val="FF0000"/>
              </a:buClr>
            </a:pPr>
            <a:r>
              <a:rPr lang="en-IN" dirty="0"/>
              <a:t>Tablet relieves pain or discomfort , movie may give entertainment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IN" b="1" dirty="0">
                <a:solidFill>
                  <a:srgbClr val="7030A0"/>
                </a:solidFill>
              </a:rPr>
              <a:t>Associated Attributes</a:t>
            </a:r>
          </a:p>
          <a:p>
            <a:pPr lvl="1">
              <a:buClr>
                <a:srgbClr val="FF0000"/>
              </a:buClr>
            </a:pPr>
            <a:r>
              <a:rPr lang="en-IN" dirty="0"/>
              <a:t>Brand, package, label, warranty 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IN" dirty="0"/>
              <a:t> </a:t>
            </a:r>
            <a:r>
              <a:rPr lang="en-IN" b="1" dirty="0">
                <a:solidFill>
                  <a:srgbClr val="7030A0"/>
                </a:solidFill>
              </a:rPr>
              <a:t>Exchange value </a:t>
            </a:r>
          </a:p>
          <a:p>
            <a:pPr lvl="1">
              <a:buClr>
                <a:srgbClr val="FF0000"/>
              </a:buClr>
            </a:pPr>
            <a:r>
              <a:rPr lang="en-IN" dirty="0"/>
              <a:t>Exchange for money – exchange value </a:t>
            </a:r>
          </a:p>
          <a:p>
            <a:pPr>
              <a:buClr>
                <a:srgbClr val="FF0000"/>
              </a:buClr>
              <a:buFont typeface="+mj-lt"/>
              <a:buAutoNum type="arabicPeriod"/>
            </a:pPr>
            <a:r>
              <a:rPr lang="en-IN" b="1" dirty="0">
                <a:solidFill>
                  <a:srgbClr val="7030A0"/>
                </a:solidFill>
              </a:rPr>
              <a:t>Consumers Satisfaction </a:t>
            </a:r>
          </a:p>
          <a:p>
            <a:pPr lvl="1">
              <a:buClr>
                <a:srgbClr val="FF0000"/>
              </a:buClr>
            </a:pPr>
            <a:r>
              <a:rPr lang="en-IN" dirty="0"/>
              <a:t>Must satisfy a need or want  </a:t>
            </a:r>
          </a:p>
          <a:p>
            <a:pPr lvl="1">
              <a:buClr>
                <a:srgbClr val="FF0000"/>
              </a:buClr>
            </a:pPr>
            <a:r>
              <a:rPr lang="en-IN" dirty="0"/>
              <a:t>satisfaction is ultimate metric  of a product performance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85AA2C1-D9E4-4AEF-8A61-9769D0874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723BCDE-0BE6-41F8-8390-D90B7BC53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454626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A9A86A-73B1-45BB-B30E-62BF79636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959" y="624110"/>
            <a:ext cx="9977653" cy="627641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Product Levels – The Customer-Level Hierarch 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A7E8CA3-9985-4750-B9E8-EA529B51B6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8384" y="1251751"/>
            <a:ext cx="10226228" cy="4659471"/>
          </a:xfrm>
        </p:spPr>
        <p:txBody>
          <a:bodyPr/>
          <a:lstStyle/>
          <a:p>
            <a:pPr algn="just"/>
            <a:r>
              <a:rPr lang="en-IN" dirty="0">
                <a:latin typeface="Comic Sans MS" panose="030F0702030302020204" pitchFamily="66" charset="0"/>
              </a:rPr>
              <a:t>While planning market offering, the marketer needs to address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Five Product Levels</a:t>
            </a:r>
            <a:r>
              <a:rPr lang="en-IN" dirty="0">
                <a:latin typeface="Comic Sans MS" panose="030F0702030302020204" pitchFamily="66" charset="0"/>
              </a:rPr>
              <a:t>.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Each level adds more </a:t>
            </a:r>
            <a:r>
              <a:rPr lang="en-IN" dirty="0">
                <a:solidFill>
                  <a:srgbClr val="7030A0"/>
                </a:solidFill>
                <a:latin typeface="Comic Sans MS" panose="030F0702030302020204" pitchFamily="66" charset="0"/>
              </a:rPr>
              <a:t>Customer Value</a:t>
            </a:r>
            <a:r>
              <a:rPr lang="en-IN" dirty="0">
                <a:latin typeface="Comic Sans MS" panose="030F0702030302020204" pitchFamily="66" charset="0"/>
              </a:rPr>
              <a:t>, and together the five constitute a </a:t>
            </a:r>
            <a:r>
              <a:rPr lang="en-IN" dirty="0">
                <a:solidFill>
                  <a:srgbClr val="FF0000"/>
                </a:solidFill>
                <a:latin typeface="Comic Sans MS" panose="030F0702030302020204" pitchFamily="66" charset="0"/>
              </a:rPr>
              <a:t>Customer-value Hierarchy</a:t>
            </a:r>
            <a:r>
              <a:rPr lang="en-IN" dirty="0">
                <a:latin typeface="Comic Sans MS" panose="030F0702030302020204" pitchFamily="66" charset="0"/>
              </a:rPr>
              <a:t>.  </a:t>
            </a:r>
          </a:p>
          <a:p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D5A76F3-925D-49D2-9DA0-B7D620F03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78A8AB-C0AC-45B6-9BAA-65987001C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  <p:pic>
        <p:nvPicPr>
          <p:cNvPr id="6" name="Content Placeholder 6">
            <a:extLst>
              <a:ext uri="{FF2B5EF4-FFF2-40B4-BE49-F238E27FC236}">
                <a16:creationId xmlns="" xmlns:a16="http://schemas.microsoft.com/office/drawing/2014/main" id="{3E6C8122-9BC6-435C-A34B-39561D639102}"/>
              </a:ext>
            </a:extLst>
          </p:cNvPr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02299" y="2547891"/>
            <a:ext cx="9639177" cy="50336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85431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F59B065-7A86-49B1-8640-FB81AA78D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7875" y="624110"/>
            <a:ext cx="10006738" cy="725719"/>
          </a:xfrm>
        </p:spPr>
        <p:txBody>
          <a:bodyPr>
            <a:normAutofit/>
          </a:bodyPr>
          <a:lstStyle/>
          <a:p>
            <a:r>
              <a:rPr lang="en-IN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Product Levels – The Customer-Level Hierarch </a:t>
            </a:r>
            <a:endParaRPr lang="en-IN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05BE7E-92E3-4C83-95D9-FF9B2C6C8C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7246" y="1349829"/>
            <a:ext cx="10137366" cy="4780608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IN" dirty="0">
                <a:latin typeface="Comic Sans MS" panose="030F0702030302020204" pitchFamily="66" charset="0"/>
              </a:rPr>
              <a:t>The fundamental level is the </a:t>
            </a: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CORE BENEFIT</a:t>
            </a:r>
            <a:r>
              <a:rPr lang="en-IN" dirty="0">
                <a:latin typeface="Comic Sans MS" panose="030F0702030302020204" pitchFamily="66" charset="0"/>
              </a:rPr>
              <a:t>:  The service or benefit the customer is really buying.</a:t>
            </a:r>
          </a:p>
          <a:p>
            <a:pPr lvl="2" algn="just"/>
            <a:r>
              <a:rPr lang="en-IN" dirty="0">
                <a:latin typeface="Comic Sans MS" panose="030F0702030302020204" pitchFamily="66" charset="0"/>
              </a:rPr>
              <a:t>A hotel guest is buying rest and sleep. 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At the second level, the marketer must turn the core benefit into </a:t>
            </a: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BASIC/Generic/Actual PRODUCT </a:t>
            </a:r>
            <a:r>
              <a:rPr lang="en-IN" dirty="0">
                <a:latin typeface="Comic Sans MS" panose="030F0702030302020204" pitchFamily="66" charset="0"/>
              </a:rPr>
              <a:t>.</a:t>
            </a:r>
          </a:p>
          <a:p>
            <a:pPr lvl="1" algn="just"/>
            <a:r>
              <a:rPr lang="en-IN" dirty="0">
                <a:latin typeface="Comic Sans MS" panose="030F0702030302020204" pitchFamily="66" charset="0"/>
              </a:rPr>
              <a:t>A hotel includes a bed, bathroom, towels, desk, dresser and closet.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At the third level, the marketer prepares an </a:t>
            </a: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EXPECTED PRODUCT</a:t>
            </a:r>
            <a:r>
              <a:rPr lang="en-IN" b="1" dirty="0">
                <a:latin typeface="Comic Sans MS" panose="030F0702030302020204" pitchFamily="66" charset="0"/>
              </a:rPr>
              <a:t>, </a:t>
            </a:r>
            <a:r>
              <a:rPr lang="en-IN" dirty="0">
                <a:latin typeface="Comic Sans MS" panose="030F0702030302020204" pitchFamily="66" charset="0"/>
              </a:rPr>
              <a:t>a set of attributes and conditions buyers normally expect when they purchases this product</a:t>
            </a:r>
            <a:r>
              <a:rPr lang="en-IN" b="1" dirty="0">
                <a:latin typeface="Comic Sans MS" panose="030F0702030302020204" pitchFamily="66" charset="0"/>
              </a:rPr>
              <a:t>.</a:t>
            </a:r>
          </a:p>
          <a:p>
            <a:pPr lvl="1" algn="just"/>
            <a:r>
              <a:rPr lang="en-IN" dirty="0">
                <a:latin typeface="Comic Sans MS" panose="030F0702030302020204" pitchFamily="66" charset="0"/>
              </a:rPr>
              <a:t>Hotel guests minimally expect a clean bed, fresh towels, working lamps and a relative degree of quiet.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AT the fourth level, the marketer prepares an </a:t>
            </a: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Augmented Product </a:t>
            </a:r>
            <a:r>
              <a:rPr lang="en-IN" dirty="0">
                <a:latin typeface="Comic Sans MS" panose="030F0702030302020204" pitchFamily="66" charset="0"/>
              </a:rPr>
              <a:t>that exceeds customer expectations.</a:t>
            </a:r>
          </a:p>
          <a:p>
            <a:pPr lvl="1" algn="just"/>
            <a:r>
              <a:rPr lang="en-IN" dirty="0">
                <a:latin typeface="Comic Sans MS" panose="030F0702030302020204" pitchFamily="66" charset="0"/>
              </a:rPr>
              <a:t>Free breakfast, good ambience with music etc </a:t>
            </a:r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At the Fifth level stand the </a:t>
            </a:r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Potential Product</a:t>
            </a:r>
            <a:r>
              <a:rPr lang="en-IN" b="1" dirty="0">
                <a:latin typeface="Comic Sans MS" panose="030F0702030302020204" pitchFamily="66" charset="0"/>
              </a:rPr>
              <a:t>, </a:t>
            </a:r>
            <a:r>
              <a:rPr lang="en-IN" dirty="0">
                <a:latin typeface="Comic Sans MS" panose="030F0702030302020204" pitchFamily="66" charset="0"/>
              </a:rPr>
              <a:t>which encompasses all the possible augmentations and transformations the product or offering might undergo in the future. </a:t>
            </a:r>
          </a:p>
          <a:p>
            <a:pPr lvl="1" algn="just"/>
            <a:r>
              <a:rPr lang="en-IN" dirty="0">
                <a:latin typeface="Comic Sans MS" panose="030F0702030302020204" pitchFamily="66" charset="0"/>
              </a:rPr>
              <a:t>Wi-fi facilities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44683DC-9483-447E-9DBB-95F12405F5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A590A0-5B24-43CD-A049-AF8C9B78C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4071009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A8785A2-B041-4BEB-B377-8FF84614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3" cy="621216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Product Attributes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1FF31CA-81D2-4228-BA8A-091D08BEB9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1069" y="1166949"/>
            <a:ext cx="9983543" cy="4744273"/>
          </a:xfrm>
        </p:spPr>
        <p:txBody>
          <a:bodyPr>
            <a:normAutofit fontScale="77500" lnSpcReduction="20000"/>
          </a:bodyPr>
          <a:lstStyle/>
          <a:p>
            <a:r>
              <a:rPr lang="en-IN" dirty="0"/>
              <a:t>A number of attributes will be added in order to </a:t>
            </a:r>
            <a:r>
              <a:rPr lang="en-IN" dirty="0">
                <a:solidFill>
                  <a:srgbClr val="FF0000"/>
                </a:solidFill>
              </a:rPr>
              <a:t>differentiate product from its competitors</a:t>
            </a:r>
            <a:r>
              <a:rPr lang="en-IN" dirty="0"/>
              <a:t>.</a:t>
            </a:r>
          </a:p>
          <a:p>
            <a:r>
              <a:rPr lang="en-IN" dirty="0"/>
              <a:t>The attributes will include a variety of additional features, quality levels, design, branding, customer service etc.</a:t>
            </a:r>
          </a:p>
          <a:p>
            <a:r>
              <a:rPr lang="en-IN" dirty="0"/>
              <a:t>The attributes are developed to meet the needs of the target market and provide a competitive advantage for the product.</a:t>
            </a:r>
          </a:p>
          <a:p>
            <a:r>
              <a:rPr lang="en-IN" dirty="0"/>
              <a:t>The product attribute decisions:-</a:t>
            </a:r>
          </a:p>
          <a:p>
            <a:pPr marL="800100" lvl="1" indent="-342900">
              <a:buClr>
                <a:srgbClr val="FF0000"/>
              </a:buClr>
              <a:buAutoNum type="alphaUcPeriod"/>
            </a:pPr>
            <a:r>
              <a:rPr lang="en-IN" b="1" dirty="0"/>
              <a:t>Product Quality - </a:t>
            </a:r>
            <a:r>
              <a:rPr lang="en-IN" dirty="0"/>
              <a:t> refers to the ability of the product item to perform its intended functions  - durability, reliability, precision, performance and ease of operation.</a:t>
            </a:r>
          </a:p>
          <a:p>
            <a:pPr lvl="2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IN" dirty="0"/>
              <a:t>The selection of </a:t>
            </a:r>
            <a:r>
              <a:rPr lang="en-IN" dirty="0">
                <a:solidFill>
                  <a:srgbClr val="FF0000"/>
                </a:solidFill>
              </a:rPr>
              <a:t>quality level</a:t>
            </a:r>
            <a:r>
              <a:rPr lang="en-IN" dirty="0"/>
              <a:t> depends on the </a:t>
            </a:r>
            <a:r>
              <a:rPr lang="en-IN" dirty="0">
                <a:solidFill>
                  <a:srgbClr val="FF0000"/>
                </a:solidFill>
              </a:rPr>
              <a:t>Target market and Positioning </a:t>
            </a:r>
          </a:p>
          <a:p>
            <a:pPr marL="800100" lvl="1" indent="-342900">
              <a:buClr>
                <a:srgbClr val="FF0000"/>
              </a:buClr>
              <a:buAutoNum type="alphaUcPeriod"/>
            </a:pPr>
            <a:r>
              <a:rPr lang="en-IN" b="1" dirty="0"/>
              <a:t>Product Features – </a:t>
            </a:r>
            <a:r>
              <a:rPr lang="en-IN" dirty="0"/>
              <a:t>in addition to core benefit product, the firm must offer features that a consumer would expect.  - important product differentiation </a:t>
            </a:r>
          </a:p>
          <a:p>
            <a:pPr marL="800100" lvl="1" indent="-342900">
              <a:buClr>
                <a:srgbClr val="FF0000"/>
              </a:buClr>
              <a:buAutoNum type="alphaUcPeriod"/>
            </a:pPr>
            <a:r>
              <a:rPr lang="en-IN" b="1" dirty="0"/>
              <a:t>Product Design </a:t>
            </a:r>
            <a:r>
              <a:rPr lang="en-IN" dirty="0"/>
              <a:t>–indicates its usefulness as well as makes it attractive. </a:t>
            </a:r>
          </a:p>
          <a:p>
            <a:pPr marL="1200150" lvl="2" indent="-342900">
              <a:buClr>
                <a:srgbClr val="FF0000"/>
              </a:buClr>
            </a:pPr>
            <a:r>
              <a:rPr lang="en-IN" dirty="0"/>
              <a:t>Products can be distinguished with its unique style/design which helps to create a distinct “</a:t>
            </a:r>
            <a:r>
              <a:rPr lang="en-IN" b="1" dirty="0">
                <a:solidFill>
                  <a:srgbClr val="FF0000"/>
                </a:solidFill>
              </a:rPr>
              <a:t>Personality” for the Product</a:t>
            </a:r>
            <a:r>
              <a:rPr lang="en-IN" dirty="0"/>
              <a:t>.  </a:t>
            </a:r>
          </a:p>
          <a:p>
            <a:pPr marL="1200150" lvl="2" indent="-342900">
              <a:buClr>
                <a:srgbClr val="FF0000"/>
              </a:buClr>
            </a:pPr>
            <a:r>
              <a:rPr lang="en-IN" dirty="0"/>
              <a:t>A distinctive design is difficult to create, relatively rare and usually expensive. </a:t>
            </a:r>
          </a:p>
          <a:p>
            <a:pPr marL="1200150" lvl="2" indent="-342900">
              <a:buClr>
                <a:srgbClr val="FF0000"/>
              </a:buClr>
            </a:pPr>
            <a:r>
              <a:rPr lang="en-IN" dirty="0"/>
              <a:t>mass market goods – standard styles </a:t>
            </a:r>
          </a:p>
          <a:p>
            <a:pPr marL="800100" lvl="1" indent="-342900">
              <a:buClr>
                <a:srgbClr val="FF0000"/>
              </a:buClr>
              <a:buAutoNum type="alphaUcPeriod"/>
            </a:pPr>
            <a:endParaRPr lang="en-IN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BD21D7C-A953-4961-A7BC-25790B909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D054DEE-CD2D-49D5-AB68-3B8B2190E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434466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4029D30-7137-4D25-AFF0-52518EE15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5369" y="624110"/>
            <a:ext cx="9869243" cy="1280890"/>
          </a:xfrm>
        </p:spPr>
        <p:txBody>
          <a:bodyPr/>
          <a:lstStyle/>
          <a:p>
            <a:pPr algn="ctr"/>
            <a:r>
              <a:rPr lang="en-IN" b="1" dirty="0">
                <a:solidFill>
                  <a:srgbClr val="FF0000"/>
                </a:solidFill>
              </a:rPr>
              <a:t>Product Polices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81A76B-E830-469A-8A61-BCC7826201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3338" y="1991170"/>
            <a:ext cx="10291274" cy="3920052"/>
          </a:xfrm>
        </p:spPr>
        <p:txBody>
          <a:bodyPr>
            <a:normAutofit fontScale="70000" lnSpcReduction="20000"/>
          </a:bodyPr>
          <a:lstStyle/>
          <a:p>
            <a:pPr>
              <a:buClr>
                <a:srgbClr val="7030A0"/>
              </a:buClr>
            </a:pPr>
            <a:r>
              <a:rPr lang="en-IN" dirty="0"/>
              <a:t>General  rules set up by the management in the product decisions</a:t>
            </a:r>
          </a:p>
          <a:p>
            <a:r>
              <a:rPr lang="en-IN" dirty="0"/>
              <a:t>Good product policies are the basis on which the right products are produced and marked successfully.</a:t>
            </a:r>
          </a:p>
          <a:p>
            <a:r>
              <a:rPr lang="en-IN" dirty="0"/>
              <a:t>Determine the success or failure of the firm</a:t>
            </a:r>
          </a:p>
          <a:p>
            <a:r>
              <a:rPr lang="en-IN" dirty="0">
                <a:solidFill>
                  <a:srgbClr val="7030A0"/>
                </a:solidFill>
              </a:rPr>
              <a:t>“</a:t>
            </a:r>
            <a:r>
              <a:rPr lang="en-IN" b="1" dirty="0">
                <a:solidFill>
                  <a:srgbClr val="7030A0"/>
                </a:solidFill>
              </a:rPr>
              <a:t>Product Policy is concerned with defining the type, volume and timing of the product a company offer for sale”</a:t>
            </a:r>
          </a:p>
          <a:p>
            <a:r>
              <a:rPr lang="en-IN" dirty="0">
                <a:solidFill>
                  <a:schemeClr val="tx1"/>
                </a:solidFill>
              </a:rPr>
              <a:t>The product policy is the objectives and guidelines, which determine the nature of the product or services, to be marketed.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Planning and Development 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Line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Mix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Branding (Identification)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Style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Positioning</a:t>
            </a:r>
          </a:p>
          <a:p>
            <a:pPr marL="800100" lvl="1" indent="-342900">
              <a:buClr>
                <a:srgbClr val="FF0000"/>
              </a:buClr>
              <a:buFont typeface="+mj-lt"/>
              <a:buAutoNum type="arabicPeriod"/>
            </a:pPr>
            <a:r>
              <a:rPr lang="en-IN" dirty="0">
                <a:solidFill>
                  <a:srgbClr val="7030A0"/>
                </a:solidFill>
              </a:rPr>
              <a:t>Product Packaging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E5FD8B1-ACD0-4058-9755-F3C68A1B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FA24976-0228-4E98-BD68-97AB52C648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/>
              <a:t>Dr.J. SUNDARARAJ, Associate Professor of Commerce, Annamalai University </a:t>
            </a:r>
          </a:p>
        </p:txBody>
      </p:sp>
    </p:spTree>
    <p:extLst>
      <p:ext uri="{BB962C8B-B14F-4D97-AF65-F5344CB8AC3E}">
        <p14:creationId xmlns:p14="http://schemas.microsoft.com/office/powerpoint/2010/main" val="247920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94" y="302773"/>
            <a:ext cx="10972800" cy="76864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		Product Mix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964" y="840509"/>
            <a:ext cx="10294648" cy="5366327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Product mix (Product Assortment) is the set of all products and items that a particular seller offers for sale to buyers </a:t>
            </a:r>
          </a:p>
          <a:p>
            <a:pPr marL="0" indent="0" algn="r">
              <a:buNone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- Philip Kotler</a:t>
            </a:r>
          </a:p>
          <a:p>
            <a:r>
              <a:rPr lang="en-IN" dirty="0">
                <a:latin typeface="Comic Sans MS" panose="030F0702030302020204" pitchFamily="66" charset="0"/>
              </a:rPr>
              <a:t>Product mix (Product Assortment) – total number of product lines a company offers to its customers.</a:t>
            </a:r>
          </a:p>
          <a:p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Dimensions of Product Mix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Mix Width </a:t>
            </a:r>
            <a:r>
              <a:rPr lang="en-IN" dirty="0">
                <a:latin typeface="Comic Sans MS" panose="030F0702030302020204" pitchFamily="66" charset="0"/>
              </a:rPr>
              <a:t>– Number of Product Lines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how many different product lines the company caries 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Mix Length </a:t>
            </a:r>
            <a:r>
              <a:rPr lang="en-IN" dirty="0">
                <a:latin typeface="Comic Sans MS" panose="030F0702030302020204" pitchFamily="66" charset="0"/>
              </a:rPr>
              <a:t>– Total Products or items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the total number of items in the mix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 Mix Depth </a:t>
            </a:r>
            <a:r>
              <a:rPr lang="en-IN" dirty="0">
                <a:latin typeface="Comic Sans MS" panose="030F0702030302020204" pitchFamily="66" charset="0"/>
              </a:rPr>
              <a:t>– Product Variations – size , flavour colours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how many variants are offered of each product in the line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consistency </a:t>
            </a:r>
            <a:r>
              <a:rPr lang="en-IN" dirty="0">
                <a:latin typeface="Comic Sans MS" panose="030F0702030302020204" pitchFamily="66" charset="0"/>
              </a:rPr>
              <a:t>– How closely related product lines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how closely related the various product lines are in end use,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Dr.J</a:t>
            </a:r>
            <a:r>
              <a:rPr lang="en-IN" dirty="0"/>
              <a:t>. SUNDARARAJ, Associate Professor of Commerce, Annamalai University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194" y="302773"/>
            <a:ext cx="10972800" cy="768645"/>
          </a:xfrm>
        </p:spPr>
        <p:txBody>
          <a:bodyPr>
            <a:normAutofit fontScale="90000"/>
          </a:bodyPr>
          <a:lstStyle/>
          <a:p>
            <a:r>
              <a:rPr lang="en-IN" dirty="0">
                <a:solidFill>
                  <a:srgbClr val="FF0000"/>
                </a:solidFill>
              </a:rPr>
              <a:t>		Product Mix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9964" y="840509"/>
            <a:ext cx="10294648" cy="5366327"/>
          </a:xfrm>
        </p:spPr>
        <p:txBody>
          <a:bodyPr>
            <a:normAutofit fontScale="92500" lnSpcReduction="20000"/>
          </a:bodyPr>
          <a:lstStyle/>
          <a:p>
            <a:endParaRPr lang="en-IN" dirty="0"/>
          </a:p>
          <a:p>
            <a:pPr algn="just"/>
            <a:r>
              <a:rPr lang="en-IN" dirty="0">
                <a:latin typeface="Comic Sans MS" panose="030F0702030302020204" pitchFamily="66" charset="0"/>
              </a:rPr>
              <a:t>Product mix (Product Assortment) is the set of all products and items that a particular seller offers for sale to buyers </a:t>
            </a:r>
          </a:p>
          <a:p>
            <a:pPr marL="0" indent="0" algn="r">
              <a:buNone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- Philip Kotler</a:t>
            </a:r>
          </a:p>
          <a:p>
            <a:r>
              <a:rPr lang="en-IN" dirty="0">
                <a:latin typeface="Comic Sans MS" panose="030F0702030302020204" pitchFamily="66" charset="0"/>
              </a:rPr>
              <a:t>Product mix (Product Assortment) – total number of product lines a company offers to its customers.</a:t>
            </a:r>
          </a:p>
          <a:p>
            <a:r>
              <a:rPr lang="en-IN" b="1" dirty="0">
                <a:solidFill>
                  <a:srgbClr val="FF0000"/>
                </a:solidFill>
                <a:latin typeface="Comic Sans MS" panose="030F0702030302020204" pitchFamily="66" charset="0"/>
              </a:rPr>
              <a:t>Dimensions of Product Mix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Mix Width </a:t>
            </a:r>
            <a:r>
              <a:rPr lang="en-IN" dirty="0">
                <a:latin typeface="Comic Sans MS" panose="030F0702030302020204" pitchFamily="66" charset="0"/>
              </a:rPr>
              <a:t>– Number of Product Lines 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how many different product lines the company caries 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Mix Length </a:t>
            </a:r>
            <a:r>
              <a:rPr lang="en-IN" dirty="0">
                <a:latin typeface="Comic Sans MS" panose="030F0702030302020204" pitchFamily="66" charset="0"/>
              </a:rPr>
              <a:t>– Total Products or items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the total number of items in the mix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 Mix Depth </a:t>
            </a:r>
            <a:r>
              <a:rPr lang="en-IN" dirty="0">
                <a:latin typeface="Comic Sans MS" panose="030F0702030302020204" pitchFamily="66" charset="0"/>
              </a:rPr>
              <a:t>– Product Variations – size , flavour colours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how many variants are offered of each product in the line</a:t>
            </a:r>
          </a:p>
          <a:p>
            <a:pPr lvl="1">
              <a:buFont typeface="Wingdings" pitchFamily="2" charset="2"/>
              <a:buChar char="Ø"/>
            </a:pPr>
            <a:r>
              <a:rPr lang="en-IN" b="1" dirty="0">
                <a:solidFill>
                  <a:srgbClr val="7030A0"/>
                </a:solidFill>
                <a:latin typeface="Comic Sans MS" panose="030F0702030302020204" pitchFamily="66" charset="0"/>
              </a:rPr>
              <a:t>Product consistency </a:t>
            </a:r>
            <a:r>
              <a:rPr lang="en-IN" dirty="0">
                <a:latin typeface="Comic Sans MS" panose="030F0702030302020204" pitchFamily="66" charset="0"/>
              </a:rPr>
              <a:t>– How closely related product lines</a:t>
            </a:r>
          </a:p>
          <a:p>
            <a:pPr lvl="2">
              <a:buFont typeface="Wingdings" panose="05000000000000000000" pitchFamily="2" charset="2"/>
              <a:buChar char="ü"/>
            </a:pPr>
            <a:r>
              <a:rPr lang="en-IN" dirty="0">
                <a:latin typeface="Comic Sans MS" panose="030F0702030302020204" pitchFamily="66" charset="0"/>
              </a:rPr>
              <a:t>refers to how closely related the various product lines are in end use,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23-09-2019</a:t>
            </a:r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err="1"/>
              <a:t>Dr.J</a:t>
            </a:r>
            <a:r>
              <a:rPr lang="en-IN" dirty="0"/>
              <a:t>. SUNDARARAJ, Associate Professor of Commerce, Annamalai University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564</TotalTime>
  <Words>1519</Words>
  <Application>Microsoft Office PowerPoint</Application>
  <PresentationFormat>Custom</PresentationFormat>
  <Paragraphs>159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  PRODUCT MIX </vt:lpstr>
      <vt:lpstr>PRODUCT </vt:lpstr>
      <vt:lpstr>Features of Product                                </vt:lpstr>
      <vt:lpstr>Product Levels – The Customer-Level Hierarch </vt:lpstr>
      <vt:lpstr>Product Levels – The Customer-Level Hierarch </vt:lpstr>
      <vt:lpstr>Product Attributes</vt:lpstr>
      <vt:lpstr>Product Polices</vt:lpstr>
      <vt:lpstr>  Product Mix</vt:lpstr>
      <vt:lpstr>  Product Mix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Product Life Cycle </vt:lpstr>
      <vt:lpstr>Classification of Products </vt:lpstr>
      <vt:lpstr>Classification of Consumer Products </vt:lpstr>
      <vt:lpstr>Classification of Products </vt:lpstr>
      <vt:lpstr>Classification of Business Products </vt:lpstr>
      <vt:lpstr>Classification of Business Products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Marketing Mix </dc:title>
  <dc:creator>sundara raj</dc:creator>
  <cp:lastModifiedBy>User</cp:lastModifiedBy>
  <cp:revision>117</cp:revision>
  <dcterms:created xsi:type="dcterms:W3CDTF">2019-09-15T23:56:21Z</dcterms:created>
  <dcterms:modified xsi:type="dcterms:W3CDTF">2020-04-08T00:48:58Z</dcterms:modified>
</cp:coreProperties>
</file>